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81" r:id="rId4"/>
    <p:sldId id="258" r:id="rId5"/>
    <p:sldId id="282" r:id="rId6"/>
    <p:sldId id="259" r:id="rId7"/>
    <p:sldId id="260" r:id="rId8"/>
    <p:sldId id="284" r:id="rId9"/>
    <p:sldId id="262" r:id="rId10"/>
    <p:sldId id="263" r:id="rId11"/>
    <p:sldId id="264" r:id="rId12"/>
    <p:sldId id="300" r:id="rId13"/>
    <p:sldId id="271" r:id="rId14"/>
    <p:sldId id="266" r:id="rId15"/>
    <p:sldId id="269" r:id="rId16"/>
    <p:sldId id="270" r:id="rId17"/>
    <p:sldId id="301" r:id="rId18"/>
    <p:sldId id="268" r:id="rId19"/>
    <p:sldId id="272" r:id="rId20"/>
    <p:sldId id="288" r:id="rId21"/>
    <p:sldId id="291" r:id="rId22"/>
    <p:sldId id="296" r:id="rId23"/>
    <p:sldId id="297" r:id="rId24"/>
    <p:sldId id="298" r:id="rId25"/>
    <p:sldId id="292" r:id="rId26"/>
    <p:sldId id="295" r:id="rId27"/>
    <p:sldId id="273" r:id="rId28"/>
    <p:sldId id="299" r:id="rId29"/>
    <p:sldId id="289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42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911E4-0749-4F06-A19E-0E85EEABDB7A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42E1C-6AB5-454A-925C-DC580C3316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81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42E1C-6AB5-454A-925C-DC580C3316B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95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42E1C-6AB5-454A-925C-DC580C3316B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7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A0D1-94CE-4C25-B82F-5397ED457992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9FC7-33CF-4302-B875-D68F3BEE9D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Kyrgyzstan" TargetMode="External"/><Relationship Id="rId13" Type="http://schemas.openxmlformats.org/officeDocument/2006/relationships/hyperlink" Target="http://it.wikipedia.org/wiki/El_Salvador" TargetMode="External"/><Relationship Id="rId3" Type="http://schemas.openxmlformats.org/officeDocument/2006/relationships/hyperlink" Target="http://it.wikipedia.org/wiki/Samoa_Americane" TargetMode="External"/><Relationship Id="rId7" Type="http://schemas.openxmlformats.org/officeDocument/2006/relationships/hyperlink" Target="http://it.wikipedia.org/wiki/Cuba" TargetMode="External"/><Relationship Id="rId12" Type="http://schemas.openxmlformats.org/officeDocument/2006/relationships/hyperlink" Target="http://it.wikipedia.org/wiki/Corea_del_Nord" TargetMode="External"/><Relationship Id="rId2" Type="http://schemas.openxmlformats.org/officeDocument/2006/relationships/hyperlink" Target="http://it.wikipedia.org/wiki/Iran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Yemen" TargetMode="External"/><Relationship Id="rId11" Type="http://schemas.openxmlformats.org/officeDocument/2006/relationships/hyperlink" Target="http://it.wikipedia.org/wiki/Uzbekistan" TargetMode="External"/><Relationship Id="rId5" Type="http://schemas.openxmlformats.org/officeDocument/2006/relationships/hyperlink" Target="http://it.wikipedia.org/wiki/Isola_di_Man" TargetMode="External"/><Relationship Id="rId15" Type="http://schemas.openxmlformats.org/officeDocument/2006/relationships/hyperlink" Target="http://it.wikipedia.org/wiki/Tagikistan" TargetMode="External"/><Relationship Id="rId10" Type="http://schemas.openxmlformats.org/officeDocument/2006/relationships/hyperlink" Target="http://it.wikipedia.org/wiki/Turkmenistan" TargetMode="External"/><Relationship Id="rId4" Type="http://schemas.openxmlformats.org/officeDocument/2006/relationships/hyperlink" Target="http://it.wikipedia.org/wiki/Territorio_non_incorporato" TargetMode="External"/><Relationship Id="rId9" Type="http://schemas.openxmlformats.org/officeDocument/2006/relationships/hyperlink" Target="http://it.wikipedia.org/wiki/Scozia" TargetMode="External"/><Relationship Id="rId14" Type="http://schemas.openxmlformats.org/officeDocument/2006/relationships/hyperlink" Target="http://it.wikipedia.org/wiki/Missouri" TargetMode="Externa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hyperlink" Target="http://it.wikipedia.org/wiki/Bhutan" TargetMode="External"/><Relationship Id="rId18" Type="http://schemas.openxmlformats.org/officeDocument/2006/relationships/hyperlink" Target="http://it.wikipedia.org/wiki/Bulgaria" TargetMode="External"/><Relationship Id="rId26" Type="http://schemas.openxmlformats.org/officeDocument/2006/relationships/hyperlink" Target="http://it.wikipedia.org/wiki/Costa_d'Avorio" TargetMode="External"/><Relationship Id="rId39" Type="http://schemas.openxmlformats.org/officeDocument/2006/relationships/hyperlink" Target="http://it.wikipedia.org/wiki/Francia" TargetMode="External"/><Relationship Id="rId21" Type="http://schemas.openxmlformats.org/officeDocument/2006/relationships/hyperlink" Target="http://it.wikipedia.org/wiki/Cile" TargetMode="External"/><Relationship Id="rId34" Type="http://schemas.openxmlformats.org/officeDocument/2006/relationships/hyperlink" Target="http://it.wikipedia.org/wiki/Ecuador" TargetMode="External"/><Relationship Id="rId42" Type="http://schemas.openxmlformats.org/officeDocument/2006/relationships/hyperlink" Target="http://it.wikipedia.org/wiki/Ghana" TargetMode="External"/><Relationship Id="rId47" Type="http://schemas.openxmlformats.org/officeDocument/2006/relationships/hyperlink" Target="http://it.wikipedia.org/wiki/Guinea" TargetMode="External"/><Relationship Id="rId50" Type="http://schemas.openxmlformats.org/officeDocument/2006/relationships/hyperlink" Target="http://it.wikipedia.org/wiki/Hong_Kong" TargetMode="External"/><Relationship Id="rId55" Type="http://schemas.openxmlformats.org/officeDocument/2006/relationships/image" Target="../media/image14.jpeg"/><Relationship Id="rId7" Type="http://schemas.openxmlformats.org/officeDocument/2006/relationships/hyperlink" Target="http://it.wikipedia.org/wiki/Arabia_Saudita" TargetMode="External"/><Relationship Id="rId12" Type="http://schemas.openxmlformats.org/officeDocument/2006/relationships/hyperlink" Target="http://it.wikipedia.org/wiki/Belgio" TargetMode="External"/><Relationship Id="rId17" Type="http://schemas.openxmlformats.org/officeDocument/2006/relationships/hyperlink" Target="http://it.wikipedia.org/wiki/Brunei" TargetMode="External"/><Relationship Id="rId25" Type="http://schemas.openxmlformats.org/officeDocument/2006/relationships/hyperlink" Target="http://it.wikipedia.org/wiki/Costa_Rica" TargetMode="External"/><Relationship Id="rId33" Type="http://schemas.openxmlformats.org/officeDocument/2006/relationships/hyperlink" Target="http://it.wikipedia.org/wiki/Dominica" TargetMode="External"/><Relationship Id="rId38" Type="http://schemas.openxmlformats.org/officeDocument/2006/relationships/hyperlink" Target="http://it.wikipedia.org/wiki/Finlandia" TargetMode="External"/><Relationship Id="rId46" Type="http://schemas.openxmlformats.org/officeDocument/2006/relationships/hyperlink" Target="http://it.wikipedia.org/wiki/Guatemala" TargetMode="External"/><Relationship Id="rId2" Type="http://schemas.openxmlformats.org/officeDocument/2006/relationships/hyperlink" Target="http://it.wikipedia.org/wiki/Afghanistan" TargetMode="External"/><Relationship Id="rId16" Type="http://schemas.openxmlformats.org/officeDocument/2006/relationships/hyperlink" Target="http://it.wikipedia.org/wiki/Brasile" TargetMode="External"/><Relationship Id="rId20" Type="http://schemas.openxmlformats.org/officeDocument/2006/relationships/hyperlink" Target="http://it.wikipedia.org/wiki/Cambogia" TargetMode="External"/><Relationship Id="rId29" Type="http://schemas.openxmlformats.org/officeDocument/2006/relationships/hyperlink" Target="http://it.wikipedia.org/wiki/Isole_F%C3%A6r_%C3%98er" TargetMode="External"/><Relationship Id="rId41" Type="http://schemas.openxmlformats.org/officeDocument/2006/relationships/hyperlink" Target="http://it.wikipedia.org/wiki/Germania" TargetMode="External"/><Relationship Id="rId54" Type="http://schemas.openxmlformats.org/officeDocument/2006/relationships/hyperlink" Target="http://it.wikipedia.org/wiki/Islan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Angola" TargetMode="External"/><Relationship Id="rId11" Type="http://schemas.openxmlformats.org/officeDocument/2006/relationships/hyperlink" Target="http://it.wikipedia.org/wiki/Austria" TargetMode="External"/><Relationship Id="rId24" Type="http://schemas.openxmlformats.org/officeDocument/2006/relationships/hyperlink" Target="http://it.wikipedia.org/wiki/Colombia" TargetMode="External"/><Relationship Id="rId32" Type="http://schemas.openxmlformats.org/officeDocument/2006/relationships/hyperlink" Target="http://it.wikipedia.org/wiki/Maggiore_et%C3%A0" TargetMode="External"/><Relationship Id="rId37" Type="http://schemas.openxmlformats.org/officeDocument/2006/relationships/hyperlink" Target="http://it.wikipedia.org/wiki/Filippine" TargetMode="External"/><Relationship Id="rId40" Type="http://schemas.openxmlformats.org/officeDocument/2006/relationships/hyperlink" Target="http://it.wikipedia.org/wiki/Gabon" TargetMode="External"/><Relationship Id="rId45" Type="http://schemas.openxmlformats.org/officeDocument/2006/relationships/hyperlink" Target="http://it.wikipedia.org/wiki/Grecia" TargetMode="External"/><Relationship Id="rId53" Type="http://schemas.openxmlformats.org/officeDocument/2006/relationships/hyperlink" Target="http://it.wikipedia.org/wiki/Irlanda" TargetMode="External"/><Relationship Id="rId5" Type="http://schemas.openxmlformats.org/officeDocument/2006/relationships/hyperlink" Target="http://it.wikipedia.org/wiki/Andorra" TargetMode="External"/><Relationship Id="rId15" Type="http://schemas.openxmlformats.org/officeDocument/2006/relationships/hyperlink" Target="http://it.wikipedia.org/wiki/Bosnia_ed_Erzegovina" TargetMode="External"/><Relationship Id="rId23" Type="http://schemas.openxmlformats.org/officeDocument/2006/relationships/hyperlink" Target="http://it.wikipedia.org/wiki/Cipro" TargetMode="External"/><Relationship Id="rId28" Type="http://schemas.openxmlformats.org/officeDocument/2006/relationships/hyperlink" Target="http://it.wikipedia.org/wiki/Danimarca" TargetMode="External"/><Relationship Id="rId36" Type="http://schemas.openxmlformats.org/officeDocument/2006/relationships/hyperlink" Target="http://it.wikipedia.org/wiki/Figi" TargetMode="External"/><Relationship Id="rId49" Type="http://schemas.openxmlformats.org/officeDocument/2006/relationships/hyperlink" Target="http://it.wikipedia.org/wiki/Haiti" TargetMode="External"/><Relationship Id="rId10" Type="http://schemas.openxmlformats.org/officeDocument/2006/relationships/hyperlink" Target="http://it.wikipedia.org/wiki/Australia" TargetMode="External"/><Relationship Id="rId19" Type="http://schemas.openxmlformats.org/officeDocument/2006/relationships/hyperlink" Target="http://it.wikipedia.org/wiki/Burundi" TargetMode="External"/><Relationship Id="rId31" Type="http://schemas.openxmlformats.org/officeDocument/2006/relationships/hyperlink" Target="http://it.wikipedia.org/wiki/Gibuti" TargetMode="External"/><Relationship Id="rId44" Type="http://schemas.openxmlformats.org/officeDocument/2006/relationships/hyperlink" Target="http://it.wikipedia.org/wiki/Gibilterra" TargetMode="External"/><Relationship Id="rId52" Type="http://schemas.openxmlformats.org/officeDocument/2006/relationships/hyperlink" Target="http://it.wikipedia.org/wiki/Indonesia" TargetMode="External"/><Relationship Id="rId4" Type="http://schemas.openxmlformats.org/officeDocument/2006/relationships/hyperlink" Target="http://it.wikipedia.org/wiki/Alberta" TargetMode="External"/><Relationship Id="rId9" Type="http://schemas.openxmlformats.org/officeDocument/2006/relationships/hyperlink" Target="http://it.wikipedia.org/wiki/Armenia" TargetMode="External"/><Relationship Id="rId14" Type="http://schemas.openxmlformats.org/officeDocument/2006/relationships/hyperlink" Target="http://it.wikipedia.org/wiki/Bolivia" TargetMode="External"/><Relationship Id="rId22" Type="http://schemas.openxmlformats.org/officeDocument/2006/relationships/hyperlink" Target="http://it.wikipedia.org/wiki/Cina" TargetMode="External"/><Relationship Id="rId27" Type="http://schemas.openxmlformats.org/officeDocument/2006/relationships/hyperlink" Target="http://it.wikipedia.org/wiki/Croazia" TargetMode="External"/><Relationship Id="rId30" Type="http://schemas.openxmlformats.org/officeDocument/2006/relationships/hyperlink" Target="http://it.wikipedia.org/wiki/Groenlandia" TargetMode="External"/><Relationship Id="rId35" Type="http://schemas.openxmlformats.org/officeDocument/2006/relationships/hyperlink" Target="http://it.wikipedia.org/wiki/Estonia" TargetMode="External"/><Relationship Id="rId43" Type="http://schemas.openxmlformats.org/officeDocument/2006/relationships/hyperlink" Target="http://it.wikipedia.org/wiki/Giamaica" TargetMode="External"/><Relationship Id="rId48" Type="http://schemas.openxmlformats.org/officeDocument/2006/relationships/hyperlink" Target="http://it.wikipedia.org/wiki/Guyana" TargetMode="External"/><Relationship Id="rId8" Type="http://schemas.openxmlformats.org/officeDocument/2006/relationships/hyperlink" Target="http://it.wikipedia.org/wiki/Argentina" TargetMode="External"/><Relationship Id="rId51" Type="http://schemas.openxmlformats.org/officeDocument/2006/relationships/hyperlink" Target="http://it.wikipedia.org/wiki/India" TargetMode="External"/><Relationship Id="rId3" Type="http://schemas.openxmlformats.org/officeDocument/2006/relationships/hyperlink" Target="http://it.wikipedia.org/wiki/Albania" TargetMode="Externa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http://it.wikipedia.org/wiki/Lituania" TargetMode="External"/><Relationship Id="rId18" Type="http://schemas.openxmlformats.org/officeDocument/2006/relationships/hyperlink" Target="http://it.wikipedia.org/wiki/Malaysia" TargetMode="External"/><Relationship Id="rId26" Type="http://schemas.openxmlformats.org/officeDocument/2006/relationships/hyperlink" Target="http://it.wikipedia.org/wiki/Montenegro" TargetMode="External"/><Relationship Id="rId39" Type="http://schemas.openxmlformats.org/officeDocument/2006/relationships/hyperlink" Target="http://it.wikipedia.org/wiki/Qu%C3%A9bec_(provincia)" TargetMode="External"/><Relationship Id="rId21" Type="http://schemas.openxmlformats.org/officeDocument/2006/relationships/hyperlink" Target="http://it.wikipedia.org/wiki/Mauritania" TargetMode="External"/><Relationship Id="rId34" Type="http://schemas.openxmlformats.org/officeDocument/2006/relationships/hyperlink" Target="http://it.wikipedia.org/wiki/Per%C3%B9" TargetMode="External"/><Relationship Id="rId42" Type="http://schemas.openxmlformats.org/officeDocument/2006/relationships/hyperlink" Target="http://it.wikipedia.org/wiki/Repubblica_Domenicana" TargetMode="External"/><Relationship Id="rId47" Type="http://schemas.openxmlformats.org/officeDocument/2006/relationships/hyperlink" Target="http://it.wikipedia.org/wiki/Saskatchewan" TargetMode="External"/><Relationship Id="rId50" Type="http://schemas.openxmlformats.org/officeDocument/2006/relationships/hyperlink" Target="http://it.wikipedia.org/wiki/Seychelles" TargetMode="External"/><Relationship Id="rId55" Type="http://schemas.openxmlformats.org/officeDocument/2006/relationships/hyperlink" Target="http://it.wikipedia.org/wiki/Sudafrica" TargetMode="External"/><Relationship Id="rId63" Type="http://schemas.openxmlformats.org/officeDocument/2006/relationships/hyperlink" Target="http://it.wikipedia.org/wiki/Stati_Uniti_d'America" TargetMode="External"/><Relationship Id="rId68" Type="http://schemas.openxmlformats.org/officeDocument/2006/relationships/hyperlink" Target="http://it.wikipedia.org/wiki/Vietnam" TargetMode="External"/><Relationship Id="rId7" Type="http://schemas.openxmlformats.org/officeDocument/2006/relationships/hyperlink" Target="http://it.wikipedia.org/wiki/Italia" TargetMode="External"/><Relationship Id="rId2" Type="http://schemas.openxmlformats.org/officeDocument/2006/relationships/hyperlink" Target="http://it.wikipedia.org/wiki/Isola_di_Guernsey" TargetMode="External"/><Relationship Id="rId16" Type="http://schemas.openxmlformats.org/officeDocument/2006/relationships/hyperlink" Target="http://it.wikipedia.org/wiki/Repubblica_di_Macedonia" TargetMode="External"/><Relationship Id="rId29" Type="http://schemas.openxmlformats.org/officeDocument/2006/relationships/hyperlink" Target="http://it.wikipedia.org/wiki/O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Israele" TargetMode="External"/><Relationship Id="rId11" Type="http://schemas.openxmlformats.org/officeDocument/2006/relationships/hyperlink" Target="http://it.wikipedia.org/wiki/Libano" TargetMode="External"/><Relationship Id="rId24" Type="http://schemas.openxmlformats.org/officeDocument/2006/relationships/hyperlink" Target="http://it.wikipedia.org/wiki/Moldavia" TargetMode="External"/><Relationship Id="rId32" Type="http://schemas.openxmlformats.org/officeDocument/2006/relationships/hyperlink" Target="http://it.wikipedia.org/wiki/Panam%C3%A1" TargetMode="External"/><Relationship Id="rId37" Type="http://schemas.openxmlformats.org/officeDocument/2006/relationships/hyperlink" Target="http://it.wikipedia.org/wiki/Prince_Edward_Island" TargetMode="External"/><Relationship Id="rId40" Type="http://schemas.openxmlformats.org/officeDocument/2006/relationships/hyperlink" Target="http://it.wikipedia.org/wiki/Maggiore_et%C3%A0" TargetMode="External"/><Relationship Id="rId45" Type="http://schemas.openxmlformats.org/officeDocument/2006/relationships/hyperlink" Target="http://it.wikipedia.org/wiki/Russia" TargetMode="External"/><Relationship Id="rId53" Type="http://schemas.openxmlformats.org/officeDocument/2006/relationships/hyperlink" Target="http://it.wikipedia.org/wiki/Slovenia" TargetMode="External"/><Relationship Id="rId58" Type="http://schemas.openxmlformats.org/officeDocument/2006/relationships/hyperlink" Target="http://it.wikipedia.org/wiki/Svizzera" TargetMode="External"/><Relationship Id="rId66" Type="http://schemas.openxmlformats.org/officeDocument/2006/relationships/hyperlink" Target="http://it.wikipedia.org/wiki/Uruguay" TargetMode="External"/><Relationship Id="rId5" Type="http://schemas.openxmlformats.org/officeDocument/2006/relationships/hyperlink" Target="http://it.wikipedia.org/wiki/Isola_di_Man" TargetMode="External"/><Relationship Id="rId15" Type="http://schemas.openxmlformats.org/officeDocument/2006/relationships/hyperlink" Target="http://it.wikipedia.org/wiki/Macao" TargetMode="External"/><Relationship Id="rId23" Type="http://schemas.openxmlformats.org/officeDocument/2006/relationships/hyperlink" Target="http://it.wikipedia.org/wiki/Messico" TargetMode="External"/><Relationship Id="rId28" Type="http://schemas.openxmlformats.org/officeDocument/2006/relationships/hyperlink" Target="http://it.wikipedia.org/wiki/Norvegia" TargetMode="External"/><Relationship Id="rId36" Type="http://schemas.openxmlformats.org/officeDocument/2006/relationships/hyperlink" Target="http://it.wikipedia.org/wiki/Portogallo" TargetMode="External"/><Relationship Id="rId49" Type="http://schemas.openxmlformats.org/officeDocument/2006/relationships/hyperlink" Target="http://it.wikipedia.org/wiki/Serbia" TargetMode="External"/><Relationship Id="rId57" Type="http://schemas.openxmlformats.org/officeDocument/2006/relationships/hyperlink" Target="http://it.wikipedia.org/wiki/Svezia" TargetMode="External"/><Relationship Id="rId61" Type="http://schemas.openxmlformats.org/officeDocument/2006/relationships/hyperlink" Target="http://it.wikipedia.org/wiki/Tunisia" TargetMode="External"/><Relationship Id="rId10" Type="http://schemas.openxmlformats.org/officeDocument/2006/relationships/hyperlink" Target="http://it.wikipedia.org/wiki/Lettonia" TargetMode="External"/><Relationship Id="rId19" Type="http://schemas.openxmlformats.org/officeDocument/2006/relationships/hyperlink" Target="http://it.wikipedia.org/wiki/Malta" TargetMode="External"/><Relationship Id="rId31" Type="http://schemas.openxmlformats.org/officeDocument/2006/relationships/hyperlink" Target="http://it.wikipedia.org/wiki/Ontario" TargetMode="External"/><Relationship Id="rId44" Type="http://schemas.openxmlformats.org/officeDocument/2006/relationships/hyperlink" Target="http://it.wikipedia.org/wiki/Ruanda" TargetMode="External"/><Relationship Id="rId52" Type="http://schemas.openxmlformats.org/officeDocument/2006/relationships/hyperlink" Target="http://it.wikipedia.org/wiki/Slovacchia" TargetMode="External"/><Relationship Id="rId60" Type="http://schemas.openxmlformats.org/officeDocument/2006/relationships/hyperlink" Target="http://it.wikipedia.org/wiki/Trinidad_e_Tobago" TargetMode="External"/><Relationship Id="rId65" Type="http://schemas.openxmlformats.org/officeDocument/2006/relationships/hyperlink" Target="http://it.wikipedia.org/wiki/Ungheria" TargetMode="External"/><Relationship Id="rId4" Type="http://schemas.openxmlformats.org/officeDocument/2006/relationships/hyperlink" Target="http://it.wikipedia.org/wiki/Isola_di_Jersey" TargetMode="External"/><Relationship Id="rId9" Type="http://schemas.openxmlformats.org/officeDocument/2006/relationships/hyperlink" Target="http://it.wikipedia.org/wiki/Laos" TargetMode="External"/><Relationship Id="rId14" Type="http://schemas.openxmlformats.org/officeDocument/2006/relationships/hyperlink" Target="http://it.wikipedia.org/wiki/Lussemburgo" TargetMode="External"/><Relationship Id="rId22" Type="http://schemas.openxmlformats.org/officeDocument/2006/relationships/hyperlink" Target="http://it.wikipedia.org/wiki/Mauritius" TargetMode="External"/><Relationship Id="rId27" Type="http://schemas.openxmlformats.org/officeDocument/2006/relationships/hyperlink" Target="http://it.wikipedia.org/wiki/Nepal" TargetMode="External"/><Relationship Id="rId30" Type="http://schemas.openxmlformats.org/officeDocument/2006/relationships/hyperlink" Target="http://it.wikipedia.org/wiki/Olanda" TargetMode="External"/><Relationship Id="rId35" Type="http://schemas.openxmlformats.org/officeDocument/2006/relationships/hyperlink" Target="http://it.wikipedia.org/wiki/Polonia" TargetMode="External"/><Relationship Id="rId43" Type="http://schemas.openxmlformats.org/officeDocument/2006/relationships/hyperlink" Target="http://it.wikipedia.org/wiki/Romania" TargetMode="External"/><Relationship Id="rId48" Type="http://schemas.openxmlformats.org/officeDocument/2006/relationships/hyperlink" Target="http://it.wikipedia.org/wiki/Senegal" TargetMode="External"/><Relationship Id="rId56" Type="http://schemas.openxmlformats.org/officeDocument/2006/relationships/hyperlink" Target="http://it.wikipedia.org/wiki/Sudan" TargetMode="External"/><Relationship Id="rId64" Type="http://schemas.openxmlformats.org/officeDocument/2006/relationships/hyperlink" Target="http://it.wikipedia.org/wiki/Ucraina" TargetMode="External"/><Relationship Id="rId69" Type="http://schemas.openxmlformats.org/officeDocument/2006/relationships/hyperlink" Target="http://it.wikipedia.org/wiki/Zimbabwe" TargetMode="External"/><Relationship Id="rId8" Type="http://schemas.openxmlformats.org/officeDocument/2006/relationships/hyperlink" Target="http://it.wikipedia.org/wiki/Kenya" TargetMode="External"/><Relationship Id="rId51" Type="http://schemas.openxmlformats.org/officeDocument/2006/relationships/hyperlink" Target="http://it.wikipedia.org/wiki/Siria" TargetMode="External"/><Relationship Id="rId3" Type="http://schemas.openxmlformats.org/officeDocument/2006/relationships/hyperlink" Target="http://it.wikipedia.org/wiki/Regno_Unito" TargetMode="External"/><Relationship Id="rId12" Type="http://schemas.openxmlformats.org/officeDocument/2006/relationships/hyperlink" Target="http://it.wikipedia.org/wiki/Liechtenstein" TargetMode="External"/><Relationship Id="rId17" Type="http://schemas.openxmlformats.org/officeDocument/2006/relationships/hyperlink" Target="http://it.wikipedia.org/wiki/Manitoba" TargetMode="External"/><Relationship Id="rId25" Type="http://schemas.openxmlformats.org/officeDocument/2006/relationships/hyperlink" Target="http://it.wikipedia.org/wiki/Principato_di_Monaco" TargetMode="External"/><Relationship Id="rId33" Type="http://schemas.openxmlformats.org/officeDocument/2006/relationships/hyperlink" Target="http://it.wikipedia.org/wiki/Paraguay" TargetMode="External"/><Relationship Id="rId38" Type="http://schemas.openxmlformats.org/officeDocument/2006/relationships/hyperlink" Target="http://it.wikipedia.org/wiki/Qatar" TargetMode="External"/><Relationship Id="rId46" Type="http://schemas.openxmlformats.org/officeDocument/2006/relationships/hyperlink" Target="http://it.wikipedia.org/wiki/Saint_Kitts_e_Nevis" TargetMode="External"/><Relationship Id="rId59" Type="http://schemas.openxmlformats.org/officeDocument/2006/relationships/hyperlink" Target="http://it.wikipedia.org/wiki/Tanzania" TargetMode="External"/><Relationship Id="rId67" Type="http://schemas.openxmlformats.org/officeDocument/2006/relationships/hyperlink" Target="http://it.wikipedia.org/wiki/Venezuela" TargetMode="External"/><Relationship Id="rId20" Type="http://schemas.openxmlformats.org/officeDocument/2006/relationships/hyperlink" Target="http://it.wikipedia.org/wiki/Marocco" TargetMode="External"/><Relationship Id="rId41" Type="http://schemas.openxmlformats.org/officeDocument/2006/relationships/hyperlink" Target="http://it.wikipedia.org/wiki/Repubblica_Ceca" TargetMode="External"/><Relationship Id="rId54" Type="http://schemas.openxmlformats.org/officeDocument/2006/relationships/hyperlink" Target="http://it.wikipedia.org/wiki/Spagna" TargetMode="External"/><Relationship Id="rId62" Type="http://schemas.openxmlformats.org/officeDocument/2006/relationships/hyperlink" Target="http://it.wikipedia.org/wiki/Turchi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Nuova_Scozia" TargetMode="External"/><Relationship Id="rId13" Type="http://schemas.openxmlformats.org/officeDocument/2006/relationships/hyperlink" Target="http://it.wikipedia.org/wiki/Nuova_Zelanda" TargetMode="External"/><Relationship Id="rId18" Type="http://schemas.openxmlformats.org/officeDocument/2006/relationships/hyperlink" Target="http://it.wikipedia.org/wiki/Pakistan" TargetMode="External"/><Relationship Id="rId26" Type="http://schemas.openxmlformats.org/officeDocument/2006/relationships/hyperlink" Target="http://it.wikipedia.org/wiki/Singapore" TargetMode="External"/><Relationship Id="rId3" Type="http://schemas.openxmlformats.org/officeDocument/2006/relationships/hyperlink" Target="http://it.wikipedia.org/wiki/Columbia_Britannica" TargetMode="External"/><Relationship Id="rId21" Type="http://schemas.openxmlformats.org/officeDocument/2006/relationships/hyperlink" Target="http://it.wikipedia.org/wiki/Lesotho" TargetMode="External"/><Relationship Id="rId7" Type="http://schemas.openxmlformats.org/officeDocument/2006/relationships/hyperlink" Target="http://it.wikipedia.org/wiki/Territori_del_Nord-Ovest" TargetMode="External"/><Relationship Id="rId12" Type="http://schemas.openxmlformats.org/officeDocument/2006/relationships/hyperlink" Target="http://it.wikipedia.org/wiki/Corea_del_Sud" TargetMode="External"/><Relationship Id="rId17" Type="http://schemas.openxmlformats.org/officeDocument/2006/relationships/hyperlink" Target="http://it.wikipedia.org/wiki/Ciad" TargetMode="External"/><Relationship Id="rId25" Type="http://schemas.openxmlformats.org/officeDocument/2006/relationships/hyperlink" Target="http://it.wikipedia.org/wiki/Porto_Rico" TargetMode="External"/><Relationship Id="rId2" Type="http://schemas.openxmlformats.org/officeDocument/2006/relationships/hyperlink" Target="http://it.wikipedia.org/wiki/Alabama" TargetMode="External"/><Relationship Id="rId16" Type="http://schemas.openxmlformats.org/officeDocument/2006/relationships/hyperlink" Target="http://it.wikipedia.org/wiki/Camerun" TargetMode="External"/><Relationship Id="rId20" Type="http://schemas.openxmlformats.org/officeDocument/2006/relationships/hyperlink" Target="http://it.wikipedia.org/wiki/Honduras" TargetMode="Externa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Terranova_e_Labrador" TargetMode="External"/><Relationship Id="rId11" Type="http://schemas.openxmlformats.org/officeDocument/2006/relationships/hyperlink" Target="http://it.wikipedia.org/wiki/Giappone" TargetMode="External"/><Relationship Id="rId24" Type="http://schemas.openxmlformats.org/officeDocument/2006/relationships/hyperlink" Target="http://it.wikipedia.org/wiki/Namibia" TargetMode="External"/><Relationship Id="rId5" Type="http://schemas.openxmlformats.org/officeDocument/2006/relationships/hyperlink" Target="http://it.wikipedia.org/wiki/Nuovo_Brunswick" TargetMode="External"/><Relationship Id="rId15" Type="http://schemas.openxmlformats.org/officeDocument/2006/relationships/hyperlink" Target="http://it.wikipedia.org/wiki/Thailandia" TargetMode="External"/><Relationship Id="rId23" Type="http://schemas.openxmlformats.org/officeDocument/2006/relationships/hyperlink" Target="http://it.wikipedia.org/wiki/Mississippi" TargetMode="External"/><Relationship Id="rId28" Type="http://schemas.openxmlformats.org/officeDocument/2006/relationships/hyperlink" Target="http://it.wikipedia.org/wiki/El_Salvador" TargetMode="External"/><Relationship Id="rId10" Type="http://schemas.openxmlformats.org/officeDocument/2006/relationships/hyperlink" Target="http://it.wikipedia.org/wiki/Yukon" TargetMode="External"/><Relationship Id="rId19" Type="http://schemas.openxmlformats.org/officeDocument/2006/relationships/hyperlink" Target="http://it.wikipedia.org/wiki/Egitto" TargetMode="External"/><Relationship Id="rId4" Type="http://schemas.openxmlformats.org/officeDocument/2006/relationships/hyperlink" Target="http://it.wikipedia.org/wiki/Nebraska" TargetMode="External"/><Relationship Id="rId9" Type="http://schemas.openxmlformats.org/officeDocument/2006/relationships/hyperlink" Target="http://it.wikipedia.org/wiki/Nunavut" TargetMode="External"/><Relationship Id="rId14" Type="http://schemas.openxmlformats.org/officeDocument/2006/relationships/hyperlink" Target="http://it.wikipedia.org/wiki/Taiwan" TargetMode="External"/><Relationship Id="rId22" Type="http://schemas.openxmlformats.org/officeDocument/2006/relationships/hyperlink" Target="http://it.wikipedia.org/wiki/Madagascar" TargetMode="External"/><Relationship Id="rId27" Type="http://schemas.openxmlformats.org/officeDocument/2006/relationships/hyperlink" Target="http://it.wikipedia.org/wiki/Swazilan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cola\Desktop\patrizia\tribun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8336"/>
            <a:ext cx="8501122" cy="638222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43852" cy="3171847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dirty="0" smtClean="0">
                <a:latin typeface="Copperplate Gothic Bold" pitchFamily="34" charset="0"/>
              </a:rPr>
              <a:t/>
            </a:r>
            <a:br>
              <a:rPr lang="it-IT" sz="3200" dirty="0" smtClean="0">
                <a:latin typeface="Copperplate Gothic Bold" pitchFamily="34" charset="0"/>
              </a:rPr>
            </a:br>
            <a:r>
              <a:rPr lang="it-IT" sz="3200" dirty="0" smtClean="0">
                <a:latin typeface="Copperplate Gothic Bold" pitchFamily="34" charset="0"/>
              </a:rPr>
              <a:t>Diritto dei minori: </a:t>
            </a:r>
            <a:br>
              <a:rPr lang="it-IT" sz="3200" dirty="0" smtClean="0">
                <a:latin typeface="Copperplate Gothic Bold" pitchFamily="34" charset="0"/>
              </a:rPr>
            </a:br>
            <a:r>
              <a:rPr lang="it-IT" sz="3200" dirty="0" smtClean="0">
                <a:latin typeface="Copperplate Gothic Bold" pitchFamily="34" charset="0"/>
              </a:rPr>
              <a:t>Emancipazione e autorizzazione </a:t>
            </a:r>
            <a:r>
              <a:rPr lang="it-IT" sz="3200" dirty="0">
                <a:latin typeface="Copperplate Gothic Bold" pitchFamily="34" charset="0"/>
              </a:rPr>
              <a:t>al matrimonio </a:t>
            </a:r>
            <a:r>
              <a:rPr lang="it-IT" sz="3200" dirty="0" smtClean="0">
                <a:latin typeface="Copperplate Gothic Bold" pitchFamily="34" charset="0"/>
              </a:rPr>
              <a:t>e </a:t>
            </a:r>
            <a:r>
              <a:rPr lang="it-IT" sz="3200" dirty="0">
                <a:latin typeface="Copperplate Gothic Bold" pitchFamily="34" charset="0"/>
              </a:rPr>
              <a:t>alla </a:t>
            </a:r>
            <a:r>
              <a:rPr lang="it-IT" sz="3200" dirty="0" smtClean="0">
                <a:latin typeface="Copperplate Gothic Bold" pitchFamily="34" charset="0"/>
              </a:rPr>
              <a:t>genitorialità.</a:t>
            </a:r>
            <a:br>
              <a:rPr lang="it-IT" sz="3200" dirty="0" smtClean="0">
                <a:latin typeface="Copperplate Gothic Bold" pitchFamily="34" charset="0"/>
              </a:rPr>
            </a:br>
            <a:r>
              <a:rPr lang="it-IT" sz="3200" dirty="0" smtClean="0">
                <a:latin typeface="Copperplate Gothic Bold" pitchFamily="34" charset="0"/>
              </a:rPr>
              <a:t>Rapporti con i genitori e/o tutore</a:t>
            </a:r>
            <a:r>
              <a:rPr lang="it-IT" sz="3200" dirty="0">
                <a:latin typeface="Copperplate Gothic Bold" pitchFamily="34" charset="0"/>
              </a:rPr>
              <a:t/>
            </a:r>
            <a:br>
              <a:rPr lang="it-IT" sz="3200" dirty="0">
                <a:latin typeface="Copperplate Gothic Bold" pitchFamily="34" charset="0"/>
              </a:rPr>
            </a:br>
            <a:endParaRPr lang="it-IT" sz="3200" dirty="0">
              <a:latin typeface="Copperplate Gothic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4429132"/>
            <a:ext cx="850112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opperplate Gothic Bold" pitchFamily="34" charset="0"/>
              </a:rPr>
              <a:t>Interventi</a:t>
            </a:r>
          </a:p>
          <a:p>
            <a:pPr algn="ctr"/>
            <a:r>
              <a:rPr lang="it-IT" sz="2000" dirty="0" smtClean="0">
                <a:latin typeface="Copperplate Gothic Bold" pitchFamily="34" charset="0"/>
              </a:rPr>
              <a:t>Dr. </a:t>
            </a:r>
            <a:r>
              <a:rPr lang="it-IT" sz="2000" dirty="0" err="1" smtClean="0">
                <a:latin typeface="Copperplate Gothic Bold" pitchFamily="34" charset="0"/>
              </a:rPr>
              <a:t>Morrone</a:t>
            </a:r>
            <a:r>
              <a:rPr lang="it-IT" sz="2000" dirty="0" smtClean="0">
                <a:latin typeface="Copperplate Gothic Bold" pitchFamily="34" charset="0"/>
              </a:rPr>
              <a:t> Gaetano</a:t>
            </a:r>
          </a:p>
          <a:p>
            <a:pPr algn="ctr"/>
            <a:r>
              <a:rPr lang="it-IT" sz="2000" dirty="0" smtClean="0">
                <a:latin typeface="Copperplate Gothic Bold" pitchFamily="34" charset="0"/>
              </a:rPr>
              <a:t>Giudice onorario- Tribunale per i Minorenni  </a:t>
            </a:r>
            <a:endParaRPr lang="it-IT" sz="2000" dirty="0">
              <a:latin typeface="Copperplate Gothic Bold" pitchFamily="34" charset="0"/>
            </a:endParaRPr>
          </a:p>
          <a:p>
            <a:pPr algn="ctr"/>
            <a:r>
              <a:rPr lang="it-IT" sz="2000" smtClean="0">
                <a:latin typeface="Copperplate Gothic Bold" pitchFamily="34" charset="0"/>
              </a:rPr>
              <a:t>Avvocati-Mastrodomenico</a:t>
            </a:r>
            <a:r>
              <a:rPr lang="it-IT" sz="2000" dirty="0" smtClean="0">
                <a:latin typeface="Copperplate Gothic Bold" pitchFamily="34" charset="0"/>
              </a:rPr>
              <a:t> Giuseppina e </a:t>
            </a:r>
            <a:r>
              <a:rPr lang="it-IT" sz="2000" dirty="0">
                <a:latin typeface="Copperplate Gothic Bold" pitchFamily="34" charset="0"/>
              </a:rPr>
              <a:t>Ferro Patrizia </a:t>
            </a:r>
          </a:p>
        </p:txBody>
      </p:sp>
    </p:spTree>
  </p:cSld>
  <p:clrMapOvr>
    <a:masterClrMapping/>
  </p:clrMapOvr>
  <p:transition advTm="9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Emancipazione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Libro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Primo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capo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secondo 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c.c. - </a:t>
            </a:r>
            <a:r>
              <a:rPr lang="it-I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390 c.c.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14612" y="3857628"/>
            <a:ext cx="59032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minore è di diritto</a:t>
            </a:r>
          </a:p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emancipato con il matrimon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</a:t>
            </a:r>
            <a:endParaRPr lang="it-IT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Nicola\Desktop\patrizia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7614"/>
            <a:ext cx="2071702" cy="328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Art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. 392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c.c.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571612"/>
            <a:ext cx="8001056" cy="13287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*Il curatore del minore sposato con persona  maggiore di età è il coniuge.</a:t>
            </a:r>
          </a:p>
          <a:p>
            <a:pPr algn="ctr">
              <a:buNone/>
            </a:pPr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*Se entrambi i coniugi sono minori di età, il giudice tutelare può nominare un unico curatore, scelto preferibilmente tra i genitori</a:t>
            </a:r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Nicola\Desktop\patrizia\544826882_10697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7642"/>
            <a:ext cx="6072230" cy="328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icola\Desktop\patrizia\vendita-case-pa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643470" cy="421484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Art.394 c.c.</a:t>
            </a:r>
            <a:b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/>
            </a:r>
            <a:b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</a:b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00100" y="1928802"/>
            <a:ext cx="7500990" cy="4985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5" algn="ctr">
              <a:buFont typeface="Wingdings" pitchFamily="2" charset="2"/>
              <a:buChar char="v"/>
            </a:pPr>
            <a:endParaRPr lang="it-IT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L’emancipazione 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conferisce al minore la capacità di compiere gli atti che non eccedono l’ordinaria amministrazione (artt.320, 374,397,1572c.c. 807 </a:t>
            </a:r>
            <a:r>
              <a:rPr lang="it-IT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c.p.c.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>
              <a:buFont typeface="Wingdings" pitchFamily="2" charset="2"/>
              <a:buChar char="v"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minore mancipato può con l’assistenza del curatore riscuotere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capitali 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(1190c.c.) sotto la condizione di un idoneo impiego e può stare in giudizio sia come attore sia come convenuto (75 </a:t>
            </a:r>
            <a:r>
              <a:rPr lang="it-IT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c.p.c.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</a:p>
          <a:p>
            <a:pPr algn="ctr">
              <a:buFont typeface="Wingdings" pitchFamily="2" charset="2"/>
              <a:buChar char="v"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 gli altri atti eccedenti l’ordinaria amministrazione oltre il consenso del curatore è necessaria l’autorizzazione del giudice tutelare. Per gli atti indicati nell’art375 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autorizzazioneSe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curatore non è il genitore,deve essere data dal Tribunale  (</a:t>
            </a:r>
            <a:r>
              <a:rPr lang="it-IT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disp</a:t>
            </a: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att.38) su parere del Giudice tutelare.</a:t>
            </a: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Gli atti compiuti senza osservare le norme dell’art.394 possono essere annullati su istanza del minore o dei suoi eredi o aventi causa  ( art.396)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48" y="329229"/>
            <a:ext cx="8229600" cy="1797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397 c.c.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Emancipato autorizzato all'esercizio di un'impresa commerciale.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1472" y="2236892"/>
            <a:ext cx="8143932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minore emancipato può esercitare un’impresa</a:t>
            </a: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commerciale senza l'assistenza del curatore, se</a:t>
            </a: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 autorizzato dal tribunale, previo parere del</a:t>
            </a: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giudice tutelare e sentito il curatore.</a:t>
            </a: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L’autorizzazione può essere revocata dal tribunale su istanza del curatore o d’ufficio, previo, in entrambi i casi, il parere del giudice tutelare sentito il minore emancipato.</a:t>
            </a:r>
          </a:p>
          <a:p>
            <a:pPr algn="ctr"/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minore emancipato, che è autorizzato all’esercizio di un’ impresa commerciale, può compiere solo gli atti che eccedono l’ordinaria amministrazione, anche se estranei all’esercizio dell’impresa.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Nicola\Desktop\patrizia\250px-Sposalizio_Ver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945299" cy="430777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Autorizzazione 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al  matrimonio e  alla  genitorialità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24" y="2428868"/>
            <a:ext cx="7429552" cy="2786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L’art. 84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c.c. prevede, quali presupposti per l’autorizzazione al matrimonio di un minore, la maturità psicologica, la fondatezza delle ragioni addotte e la sussistenza di gravi motivi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84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c.c.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comma II </a:t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Il decreto è comunicato al pubblico ministero, agli sposi, ai genitori e al tutore.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 il decreto può essere proposto reclamo, con ricorso alla corte d’appello, nel termine perentorio di dieci giorni dalla comunicazione.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corte d’appello decide con ordinanza non impugnabile, emessa in camera di consiglio.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decreto acquista efficacia quando è decorso il termine previsto nel quarto comma, senza che sia stato proposto reclamo.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 c.c. 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Assistenza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 minore</a:t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2686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Con il decreto di cui all’art. 84 il tribunale o la corte di appello nominano, se le circostanze lo esigono, un curatore speciale che assista il minore nella stipulazione delle convenzioni matrimoniali.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icola\Desktop\patrizia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72035" cy="463957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Istanza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Tribunale per i Minorenni di Napoli</a:t>
            </a:r>
          </a:p>
          <a:p>
            <a:pPr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sottoscritto Tizio nato a Y il  10/4/1997 residente in Napoli …..</a:t>
            </a:r>
          </a:p>
          <a:p>
            <a:pPr algn="ctr"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Chiede</a:t>
            </a:r>
          </a:p>
          <a:p>
            <a:pPr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sensi dell’art.84, 2°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comma del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c.c., di essere autorizzato a contrarre matrimonio con Caia a nata a M. e residente in Napoli via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fine di accertare i gravi motivi della richiesta precisa che Caia  è al quarto mese di gravidanza e che convive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circa due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anni, precisamente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quando Caia ha subito la perdita della madre con cui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viveva;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 vivono in un piccolo centro  che riconosce valenza sociale al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matrimonio. 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Allega i seguenti documenti in carta libera: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estratto di nascita del nubendo ,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certificato di residenza del nubendo; 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responso test di gravidanza; 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certificato di sana e robusta costituzione fisica;  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eventuali documenti da cui si può accertare la maturità psicofisica (titoli di studio, attestazioni di lavoro). </a:t>
            </a: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       10 04.2013  in fede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Discrezionalità del Tribunale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just">
              <a:buNone/>
            </a:pPr>
            <a:r>
              <a:rPr lang="it-IT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discrezionalità del Tribunale rischia la deriva di decisioni generiche, approssimative, superficiali e contrastanti laddove si consideri la molteplicità e varietà di fattori concorrenti ai fini dei gravi </a:t>
            </a:r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motivi che solo in via esemplificativa si indicano: </a:t>
            </a:r>
          </a:p>
          <a:p>
            <a:pPr marL="0" lvl="0" indent="0" algn="just">
              <a:buNone/>
            </a:pPr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</a:t>
            </a:r>
            <a:r>
              <a:rPr lang="it-IT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caratteristiche e le istanze socio-culturali dell’ambiente di vita del nubendo, la problematica dei costumi, dei principi etico-religiosi, dei bisogni e dei modi di vivere della società di appartenenza, le condizioni ed esigenze collettive, il valore </a:t>
            </a:r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materiale, spirituale, oggettivo e </a:t>
            </a:r>
            <a:r>
              <a:rPr lang="it-IT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psicologico che sottende la richiesta </a:t>
            </a:r>
            <a:r>
              <a:rPr lang="it-IT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giudiziale…</a:t>
            </a:r>
            <a:endParaRPr lang="it-IT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cola\Desktop\patrizia\adolescent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66750"/>
            <a:ext cx="4010025" cy="619125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6682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Rapporti con il genitore o il tutore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9729" y="2204551"/>
            <a:ext cx="778674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*Aspetti psicologici del minore autorizzato al matrimonio e alla genitorialità.</a:t>
            </a:r>
          </a:p>
          <a:p>
            <a:pPr algn="ctr"/>
            <a:r>
              <a:rPr lang="it-IT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*L’emancipato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 investito della potestà sui propri figli ed è idoneo a compiere per loro tutti gli atti per i quali avrebbe piena capacità di agire mentre per gli altri l’esercizio della potestà si concentra nell’altro genitore maggiorenne.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229600" cy="45142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marocchino vive a Vicenza... </a:t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 potrà ottenere il ricongiungimento familiare… </a:t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 uffici comunali hanno respinto la trascrizione dell’atto di matrimonio, celebrato in Marocco  perché l’atto contiene elementi contrari all’ordine pubblico italiano; all’epoca del matrimonio  la sposa  aveva 15 anni…</a:t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L’Ordinamento italiano pone  come limite inderogabile i 16 anni.</a:t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trascrizione può legittimamente avvenire solo con la maggiore età</a:t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285728"/>
            <a:ext cx="764386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Istituto in via </a:t>
            </a:r>
          </a:p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 estinzione?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Sanzioni del matrimonio celebrato senza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autorizzazione-art.117 c.c. 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4348" y="2214555"/>
            <a:ext cx="778674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…il matrimonio contratto in violazione dell’art.84 può essere impugnato dai coniugi, da ciascuno dei genitori e dal pubblico ministero.</a:t>
            </a:r>
          </a:p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relativa azione di annullamento può essere promossa personalmente dal minore non oltre un anno dal raggiungimento della maggiore età…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1538" y="357166"/>
            <a:ext cx="7500990" cy="523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CURIOSITA’ -  La maggiore età nel mondo</a:t>
            </a:r>
            <a:endParaRPr lang="it-IT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57620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500034" y="20002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4282" y="1785926"/>
            <a:ext cx="22145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9 anni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Iran"/>
              </a:rPr>
              <a:t>Iran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(per le donne)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14 anni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 tooltip="Samoa Americane"/>
              </a:rPr>
              <a:t>Samoa Americane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 tooltip="Territorio non incorporato"/>
              </a:rPr>
              <a:t>Territorio non incorporato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USA)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 tooltip="Isola di Man"/>
              </a:rPr>
              <a:t>Isola di Man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(per gli uomini)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15 anni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Iran"/>
              </a:rPr>
              <a:t>Iran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(per gli uomini</a:t>
            </a:r>
            <a:r>
              <a:rPr kumimoji="0" lang="it-IT" sz="1200" b="0" i="0" u="sng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6" tooltip="Yemen"/>
              </a:rPr>
              <a:t>Yemen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16 anni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7" tooltip="Cuba"/>
              </a:rPr>
              <a:t>Cuba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8" tooltip="Kyrgyzstan"/>
              </a:rPr>
              <a:t>Kyrgyzstan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9" tooltip="Scozia"/>
              </a:rPr>
              <a:t>Scozia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0" tooltip="Turkmenistan"/>
              </a:rPr>
              <a:t>Turkmenistan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1" tooltip="Uzbekistan"/>
              </a:rPr>
              <a:t>Uzbekistan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17 anni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2" tooltip="Corea del Nord"/>
              </a:rPr>
              <a:t>Corea del Nord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3" tooltip="El Salvador"/>
              </a:rPr>
              <a:t>El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3" tooltip="El Salvador"/>
              </a:rPr>
              <a:t> Salvador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(per le donne)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4" tooltip="Missouri"/>
              </a:rPr>
              <a:t>Missouri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(USA)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15" tooltip="Tagikistan"/>
              </a:rPr>
              <a:t>Tagikistan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863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6389" name="Picture 5" descr="C:\Documents and Settings\Nicola\Desktop\patrizia\5728481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58377" y="2214553"/>
            <a:ext cx="4899771" cy="3687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7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3757610" cy="5411807"/>
          </a:xfrm>
        </p:spPr>
        <p:txBody>
          <a:bodyPr>
            <a:normAutofit fontScale="92500" lnSpcReduction="20000"/>
          </a:bodyPr>
          <a:lstStyle/>
          <a:p>
            <a:r>
              <a:rPr lang="it-IT" sz="1200" b="1" dirty="0" smtClean="0"/>
              <a:t>18 anni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" tooltip="Afghanistan"/>
              </a:rPr>
              <a:t>Afghanistan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3" tooltip="Albania"/>
              </a:rPr>
              <a:t>Albania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4" tooltip="Alberta"/>
              </a:rPr>
              <a:t>Alberta</a:t>
            </a:r>
            <a:r>
              <a:rPr lang="it-IT" sz="1200" dirty="0" smtClean="0"/>
              <a:t> (Canada)</a:t>
            </a:r>
          </a:p>
          <a:p>
            <a:pPr lvl="0"/>
            <a:r>
              <a:rPr lang="it-IT" sz="1200" dirty="0" smtClean="0">
                <a:hlinkClick r:id="rId5" tooltip="Andorra"/>
              </a:rPr>
              <a:t>Andorra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6" tooltip="Angola"/>
              </a:rPr>
              <a:t>Angola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7" tooltip="Arabia Saudita"/>
              </a:rPr>
              <a:t>Arabia Saudita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8" tooltip="Argentina"/>
              </a:rPr>
              <a:t>Argentina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9" tooltip="Armenia"/>
              </a:rPr>
              <a:t>Armenia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0" tooltip="Australia"/>
              </a:rPr>
              <a:t>Australia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1" tooltip="Austria"/>
              </a:rPr>
              <a:t>Austria</a:t>
            </a:r>
            <a:endParaRPr lang="it-IT" sz="1200" dirty="0" smtClean="0"/>
          </a:p>
          <a:p>
            <a:pPr lvl="0"/>
            <a:r>
              <a:rPr lang="it-IT" sz="1200" u="sng" dirty="0" smtClean="0">
                <a:solidFill>
                  <a:srgbClr val="0070C0"/>
                </a:solidFill>
              </a:rPr>
              <a:t>Azerbaigian</a:t>
            </a:r>
            <a:endParaRPr lang="it-IT" sz="1200" dirty="0" smtClean="0">
              <a:solidFill>
                <a:srgbClr val="0070C0"/>
              </a:solidFill>
            </a:endParaRPr>
          </a:p>
          <a:p>
            <a:pPr lvl="0"/>
            <a:r>
              <a:rPr lang="it-IT" sz="1200" u="sng" dirty="0" smtClean="0">
                <a:solidFill>
                  <a:srgbClr val="0070C0"/>
                </a:solidFill>
              </a:rPr>
              <a:t>Bahamas</a:t>
            </a:r>
            <a:endParaRPr lang="it-IT" sz="1200" dirty="0" smtClean="0">
              <a:solidFill>
                <a:srgbClr val="0070C0"/>
              </a:solidFill>
            </a:endParaRPr>
          </a:p>
          <a:p>
            <a:pPr lvl="0"/>
            <a:r>
              <a:rPr lang="it-IT" sz="1200" u="sng" dirty="0" smtClean="0">
                <a:solidFill>
                  <a:srgbClr val="0070C0"/>
                </a:solidFill>
              </a:rPr>
              <a:t>Barbados</a:t>
            </a:r>
            <a:endParaRPr lang="it-IT" sz="1200" dirty="0" smtClean="0">
              <a:solidFill>
                <a:srgbClr val="0070C0"/>
              </a:solidFill>
            </a:endParaRPr>
          </a:p>
          <a:p>
            <a:pPr lvl="0"/>
            <a:r>
              <a:rPr lang="it-IT" sz="1200" dirty="0" smtClean="0">
                <a:solidFill>
                  <a:srgbClr val="0070C0"/>
                </a:solidFill>
                <a:hlinkClick r:id="rId12" tooltip="Belgio"/>
              </a:rPr>
              <a:t>Belgio</a:t>
            </a:r>
            <a:endParaRPr lang="it-IT" sz="1200" dirty="0" smtClean="0">
              <a:solidFill>
                <a:srgbClr val="0070C0"/>
              </a:solidFill>
            </a:endParaRPr>
          </a:p>
          <a:p>
            <a:pPr lvl="0"/>
            <a:r>
              <a:rPr lang="it-IT" sz="1200" u="sng" dirty="0" smtClean="0">
                <a:solidFill>
                  <a:srgbClr val="0070C0"/>
                </a:solidFill>
              </a:rPr>
              <a:t>Bielorussia</a:t>
            </a:r>
            <a:endParaRPr lang="it-IT" sz="1200" dirty="0" smtClean="0">
              <a:solidFill>
                <a:srgbClr val="0070C0"/>
              </a:solidFill>
            </a:endParaRPr>
          </a:p>
          <a:p>
            <a:pPr lvl="0"/>
            <a:r>
              <a:rPr lang="it-IT" sz="1200" dirty="0" smtClean="0">
                <a:hlinkClick r:id="rId13" tooltip="Bhutan"/>
              </a:rPr>
              <a:t>Bhutan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4" tooltip="Bolivia"/>
              </a:rPr>
              <a:t>Bolivia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5" tooltip="Bosnia ed Erzegovina"/>
              </a:rPr>
              <a:t>Bosnia ed Erzegovina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6" tooltip="Brasile"/>
              </a:rPr>
              <a:t>Brasile</a:t>
            </a:r>
            <a:r>
              <a:rPr lang="it-IT" sz="1200" dirty="0" smtClean="0"/>
              <a:t> (benché si abbia diritto di voto dall'età di 16 anni) </a:t>
            </a:r>
          </a:p>
          <a:p>
            <a:pPr lvl="0"/>
            <a:r>
              <a:rPr lang="it-IT" sz="1200" dirty="0" smtClean="0">
                <a:hlinkClick r:id="rId17" tooltip="Brunei"/>
              </a:rPr>
              <a:t>Brunei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8" tooltip="Bulgaria"/>
              </a:rPr>
              <a:t>Bulgaria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19" tooltip="Burundi"/>
              </a:rPr>
              <a:t>Burundi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0" tooltip="Cambogia"/>
              </a:rPr>
              <a:t>Cambogia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1" tooltip="Cile"/>
              </a:rPr>
              <a:t>Cile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2" tooltip="Cina"/>
              </a:rPr>
              <a:t>Cina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3" tooltip="Cipro"/>
              </a:rPr>
              <a:t>Cipro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4" tooltip="Colombia"/>
              </a:rPr>
              <a:t>Colombia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5" tooltip="Costa Rica"/>
              </a:rPr>
              <a:t>Costa </a:t>
            </a:r>
            <a:r>
              <a:rPr lang="it-IT" sz="1200" dirty="0" err="1" smtClean="0">
                <a:hlinkClick r:id="rId25" tooltip="Costa Rica"/>
              </a:rPr>
              <a:t>Rica</a:t>
            </a:r>
            <a:endParaRPr lang="it-IT" sz="1200" dirty="0" smtClean="0"/>
          </a:p>
          <a:p>
            <a:pPr lvl="0"/>
            <a:r>
              <a:rPr lang="it-IT" sz="1200" dirty="0" smtClean="0">
                <a:hlinkClick r:id="rId26" tooltip="Costa d'Avorio"/>
              </a:rPr>
              <a:t>Costa d'Avorio</a:t>
            </a:r>
            <a:endParaRPr lang="it-IT" sz="1200" dirty="0" smtClean="0"/>
          </a:p>
          <a:p>
            <a:pPr>
              <a:buNone/>
            </a:pP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57166"/>
            <a:ext cx="36433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27" tooltip="Croazia"/>
              </a:rPr>
              <a:t>Croazia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28" tooltip="Danimarca"/>
              </a:rPr>
              <a:t>Danimarca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(incluse </a:t>
            </a:r>
            <a:r>
              <a:rPr lang="it-IT" sz="1100" dirty="0" smtClean="0">
                <a:latin typeface="Arial" pitchFamily="34" charset="0"/>
                <a:cs typeface="Arial" pitchFamily="34" charset="0"/>
                <a:hlinkClick r:id="rId29" tooltip="Isole Fær Øer"/>
              </a:rPr>
              <a:t>Isole </a:t>
            </a:r>
            <a:r>
              <a:rPr lang="it-IT" sz="1100" dirty="0" err="1" smtClean="0">
                <a:latin typeface="Arial" pitchFamily="34" charset="0"/>
                <a:cs typeface="Arial" pitchFamily="34" charset="0"/>
                <a:hlinkClick r:id="rId29" tooltip="Isole Fær Øer"/>
              </a:rPr>
              <a:t>Fær</a:t>
            </a:r>
            <a:r>
              <a:rPr lang="it-IT" sz="1100" dirty="0" smtClean="0">
                <a:latin typeface="Arial" pitchFamily="34" charset="0"/>
                <a:cs typeface="Arial" pitchFamily="34" charset="0"/>
                <a:hlinkClick r:id="rId29" tooltip="Isole Fær Øer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  <a:hlinkClick r:id="rId29" tooltip="Isole Fær Øer"/>
              </a:rPr>
              <a:t>Øer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1100" dirty="0" smtClean="0">
                <a:latin typeface="Arial" pitchFamily="34" charset="0"/>
                <a:cs typeface="Arial" pitchFamily="34" charset="0"/>
                <a:hlinkClick r:id="rId30" tooltip="Groenlandia"/>
              </a:rPr>
              <a:t>Groenlandia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1" tooltip="Gibuti"/>
              </a:rPr>
              <a:t>Gibuti</a:t>
            </a:r>
            <a:r>
              <a:rPr lang="it-IT" sz="1100" baseline="30000" dirty="0" smtClean="0">
                <a:latin typeface="Arial" pitchFamily="34" charset="0"/>
                <a:cs typeface="Arial" pitchFamily="34" charset="0"/>
                <a:hlinkClick r:id="rId32"/>
              </a:rPr>
              <a:t>[19]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3" tooltip="Dominica"/>
              </a:rPr>
              <a:t>Dominica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4" tooltip="Ecuador"/>
              </a:rPr>
              <a:t>Ecuador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5" tooltip="Estonia"/>
              </a:rPr>
              <a:t>Estonia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6" tooltip="Figi"/>
              </a:rPr>
              <a:t>Figi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7" tooltip="Filippine"/>
              </a:rPr>
              <a:t>Filippine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8" tooltip="Finlandia"/>
              </a:rPr>
              <a:t>Finlandia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9" tooltip="Francia"/>
              </a:rPr>
              <a:t>Francia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0" tooltip="Gabon"/>
              </a:rPr>
              <a:t>Gabon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1" tooltip="Germania"/>
              </a:rPr>
              <a:t>Germania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2" tooltip="Ghana"/>
              </a:rPr>
              <a:t>Ghana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3" tooltip="Giamaica"/>
              </a:rPr>
              <a:t>Giamaica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4" tooltip="Gibilterra"/>
              </a:rPr>
              <a:t>Gibilterra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5" tooltip="Grecia"/>
              </a:rPr>
              <a:t>Grecia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6" tooltip="Guatemala"/>
              </a:rPr>
              <a:t>Guatemala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7" tooltip="Guinea"/>
              </a:rPr>
              <a:t>Guinea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(i minorenni possono contrarre matrimonio)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8" tooltip="Guyana"/>
              </a:rPr>
              <a:t>Guyana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9" tooltip="Haiti"/>
              </a:rPr>
              <a:t>Haiti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0" tooltip="Hong Kong"/>
              </a:rPr>
              <a:t>Hong Kong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hlinkClick r:id="rId51" tooltip="India"/>
              </a:rPr>
              <a:t>India</a:t>
            </a:r>
            <a:endParaRPr lang="it-IT" sz="1100" dirty="0" smtClean="0"/>
          </a:p>
          <a:p>
            <a:pPr lvl="0"/>
            <a:r>
              <a:rPr lang="it-IT" sz="1100" u="sng" dirty="0" smtClean="0">
                <a:hlinkClick r:id="rId52" tooltip="Indonesia"/>
              </a:rPr>
              <a:t>Indonesia</a:t>
            </a:r>
            <a:r>
              <a:rPr lang="it-IT" sz="1100" dirty="0" smtClean="0"/>
              <a:t> (i minorenni possono contrarre matrimonio) </a:t>
            </a:r>
          </a:p>
          <a:p>
            <a:pPr lvl="0"/>
            <a:r>
              <a:rPr lang="it-IT" sz="1100" u="sng" dirty="0" smtClean="0">
                <a:hlinkClick r:id="rId53" tooltip="Irlanda"/>
              </a:rPr>
              <a:t>Irlanda</a:t>
            </a:r>
            <a:endParaRPr lang="it-IT" sz="1100" dirty="0" smtClean="0"/>
          </a:p>
          <a:p>
            <a:pPr lvl="0"/>
            <a:r>
              <a:rPr lang="it-IT" sz="1100" u="sng" dirty="0" smtClean="0">
                <a:hlinkClick r:id="rId54" tooltip="Islanda"/>
              </a:rPr>
              <a:t>Islanda</a:t>
            </a:r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u="sng" dirty="0" smtClean="0"/>
          </a:p>
          <a:p>
            <a:pPr lvl="0"/>
            <a:endParaRPr lang="it-IT" sz="1100" dirty="0" smtClean="0"/>
          </a:p>
          <a:p>
            <a:pPr lvl="0"/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6" name="Picture 6" descr="C:\Documents and Settings\Nicola\Desktop\patrizia\matrimonio-sulla-spiaggia.jp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5429256" y="4357694"/>
            <a:ext cx="3060094" cy="203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357167"/>
            <a:ext cx="3643338" cy="57150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" tooltip="Isola di Guernsey"/>
              </a:rPr>
              <a:t>Isola di </a:t>
            </a:r>
            <a:r>
              <a:rPr lang="it-IT" sz="4400" u="sng" dirty="0" err="1" smtClean="0">
                <a:latin typeface="Arial" pitchFamily="34" charset="0"/>
                <a:cs typeface="Arial" pitchFamily="34" charset="0"/>
                <a:hlinkClick r:id="rId2" tooltip="Isola di Guernsey"/>
              </a:rPr>
              <a:t>Guernsey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4400" u="sng" dirty="0" smtClean="0">
                <a:latin typeface="Arial" pitchFamily="34" charset="0"/>
                <a:cs typeface="Arial" pitchFamily="34" charset="0"/>
                <a:hlinkClick r:id="rId3" tooltip="Regno Unito"/>
              </a:rPr>
              <a:t>Regno Unito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4" tooltip="Isola di Jersey"/>
              </a:rPr>
              <a:t>Isola di Jersey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4400" u="sng" dirty="0" smtClean="0">
                <a:latin typeface="Arial" pitchFamily="34" charset="0"/>
                <a:cs typeface="Arial" pitchFamily="34" charset="0"/>
                <a:hlinkClick r:id="rId3" tooltip="Regno Unito"/>
              </a:rPr>
              <a:t>Regno Unito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5" tooltip="Isola di Man"/>
              </a:rPr>
              <a:t>Isola di Man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6" tooltip="Israele"/>
              </a:rPr>
              <a:t>Israele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7" tooltip="Italia"/>
              </a:rPr>
              <a:t>Italia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8" tooltip="Kenya"/>
              </a:rPr>
              <a:t>Kenya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9" tooltip="Laos"/>
              </a:rPr>
              <a:t>Laos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0" tooltip="Lettonia"/>
              </a:rPr>
              <a:t>Lettonia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1" tooltip="Libano"/>
              </a:rPr>
              <a:t>Libano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2" tooltip="Liechtenstein"/>
              </a:rPr>
              <a:t>Liechtenstein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3" tooltip="Lituania"/>
              </a:rPr>
              <a:t>Lituania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4" tooltip="Lussemburgo"/>
              </a:rPr>
              <a:t>Lussemburgo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5" tooltip="Macao"/>
              </a:rPr>
              <a:t>Macao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6" tooltip="Repubblica di Macedonia"/>
              </a:rPr>
              <a:t>Macedonia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7" tooltip="Manitoba"/>
              </a:rPr>
              <a:t>Manitoba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8" tooltip="Malaysia"/>
              </a:rPr>
              <a:t>Malaysia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19" tooltip="Malta"/>
              </a:rPr>
              <a:t>Malta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0" tooltip="Marocco"/>
              </a:rPr>
              <a:t>Marocco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1" tooltip="Mauritania"/>
              </a:rPr>
              <a:t>Mauritania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2" tooltip="Mauritius"/>
              </a:rPr>
              <a:t>Mauritius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3" tooltip="Messico"/>
              </a:rPr>
              <a:t>Messico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4" tooltip="Moldavia"/>
              </a:rPr>
              <a:t>Moldavia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5" tooltip="Principato di Monaco"/>
              </a:rPr>
              <a:t>Monaco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6" tooltip="Montenegro"/>
              </a:rPr>
              <a:t>Montenegro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7" tooltip="Nepal"/>
              </a:rPr>
              <a:t>Nepal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8" tooltip="Norvegia"/>
              </a:rPr>
              <a:t>Norvegia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29" tooltip="Oman"/>
              </a:rPr>
              <a:t>Oman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30" tooltip="Olanda"/>
              </a:rPr>
              <a:t>Olanda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u="sng" dirty="0" smtClean="0">
                <a:latin typeface="Arial" pitchFamily="34" charset="0"/>
                <a:cs typeface="Arial" pitchFamily="34" charset="0"/>
                <a:hlinkClick r:id="rId31" tooltip="Ontario"/>
              </a:rPr>
              <a:t>Ontario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4400" dirty="0" smtClean="0">
                <a:latin typeface="Arial" pitchFamily="34" charset="0"/>
                <a:cs typeface="Arial" pitchFamily="34" charset="0"/>
                <a:hlinkClick r:id="rId32" tooltip="Panamá"/>
              </a:rPr>
              <a:t>Panamá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dirty="0" smtClean="0">
                <a:latin typeface="Arial" pitchFamily="34" charset="0"/>
                <a:cs typeface="Arial" pitchFamily="34" charset="0"/>
                <a:hlinkClick r:id="rId33" tooltip="Paraguay"/>
              </a:rPr>
              <a:t>Paraguay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(i minorenni possono contrarre matrimonio) </a:t>
            </a:r>
          </a:p>
          <a:p>
            <a:pPr lvl="0"/>
            <a:r>
              <a:rPr lang="it-IT" sz="4400" dirty="0" smtClean="0">
                <a:latin typeface="Arial" pitchFamily="34" charset="0"/>
                <a:cs typeface="Arial" pitchFamily="34" charset="0"/>
                <a:hlinkClick r:id="rId34" tooltip="Perù"/>
              </a:rPr>
              <a:t>Perù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4400" dirty="0" smtClean="0">
                <a:latin typeface="Arial" pitchFamily="34" charset="0"/>
                <a:cs typeface="Arial" pitchFamily="34" charset="0"/>
                <a:hlinkClick r:id="rId35" tooltip="Polonia"/>
              </a:rPr>
              <a:t>Polonia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(i minorenni possono contrarre matrimonio</a:t>
            </a:r>
            <a:r>
              <a:rPr lang="it-IT" dirty="0" smtClean="0"/>
              <a:t>) </a:t>
            </a:r>
          </a:p>
          <a:p>
            <a:pPr lvl="0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868" y="357166"/>
            <a:ext cx="214314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6" tooltip="Portogallo"/>
              </a:rPr>
              <a:t>Portogallo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7" tooltip="Prince Edward Island"/>
              </a:rPr>
              <a:t>Prince Edward Island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8" tooltip="Qatar"/>
              </a:rPr>
              <a:t>Qatar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9" tooltip="Québec (provincia)"/>
              </a:rPr>
              <a:t>Québec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  <a:r>
              <a:rPr lang="it-IT" sz="1100" baseline="30000" dirty="0" smtClean="0">
                <a:latin typeface="Arial" pitchFamily="34" charset="0"/>
                <a:cs typeface="Arial" pitchFamily="34" charset="0"/>
                <a:hlinkClick r:id="rId40"/>
              </a:rPr>
              <a:t>[6]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" tooltip="Regno Unito"/>
              </a:rPr>
              <a:t>Regno Unito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(eccetto Scozia, 16)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1" tooltip="Repubblica Ceca"/>
              </a:rPr>
              <a:t>Repubblica Ceca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2" tooltip="Repubblica Domenicana"/>
              </a:rPr>
              <a:t>Repubblica Domenicana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3" tooltip="Romania"/>
              </a:rPr>
              <a:t>Romania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4" tooltip="Ruanda"/>
              </a:rPr>
              <a:t>Ruanda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5" tooltip="Russia"/>
              </a:rPr>
              <a:t>Russia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6" tooltip="Saint Kitts e Nevis"/>
              </a:rPr>
              <a:t>Saint Kitts e </a:t>
            </a:r>
            <a:r>
              <a:rPr lang="it-IT" sz="1100" dirty="0" err="1" smtClean="0">
                <a:latin typeface="Arial" pitchFamily="34" charset="0"/>
                <a:cs typeface="Arial" pitchFamily="34" charset="0"/>
                <a:hlinkClick r:id="rId46" tooltip="Saint Kitts e Nevis"/>
              </a:rPr>
              <a:t>Nevis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7" tooltip="Saskatchewan"/>
              </a:rPr>
              <a:t>Saskatchewan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8" tooltip="Senegal"/>
              </a:rPr>
              <a:t>Senegal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9" tooltip="Serbia"/>
              </a:rPr>
              <a:t>Serbia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0" tooltip="Seychelles"/>
              </a:rPr>
              <a:t>Seychelles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1" tooltip="Siria"/>
              </a:rPr>
              <a:t>Siria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2" tooltip="Slovacchia"/>
              </a:rPr>
              <a:t>Slovacchia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3" tooltip="Slovenia"/>
              </a:rPr>
              <a:t>Slovenia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4" tooltip="Spagna"/>
              </a:rPr>
              <a:t>Spagna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5" tooltip="Sudafrica"/>
              </a:rPr>
              <a:t>Sudafrica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6" tooltip="Sudan"/>
              </a:rPr>
              <a:t>Sudan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7" tooltip="Svezia"/>
              </a:rPr>
              <a:t>Svezia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8" tooltip="Svizzera"/>
              </a:rPr>
              <a:t>Svizzera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9" tooltip="Tanzania"/>
              </a:rPr>
              <a:t>Tanzania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86446" y="2071678"/>
            <a:ext cx="30718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0" tooltip="Trinidad e Tobago"/>
              </a:rPr>
              <a:t>Trinidad e Tobago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1" tooltip="Tunisia"/>
              </a:rPr>
              <a:t>Tunisia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2" tooltip="Turchia"/>
              </a:rPr>
              <a:t>Turchia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3" tooltip="Stati Uniti d'America"/>
              </a:rPr>
              <a:t>USA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(eccetto Missouri, 17; Alabama e Nebraska, 19; Mississippi, 21)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4" tooltip="Ucraina"/>
              </a:rPr>
              <a:t>Ucraina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5" tooltip="Ungheria"/>
              </a:rPr>
              <a:t>Ungheria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6" tooltip="Uruguay"/>
              </a:rPr>
              <a:t>Uruguay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7" tooltip="Venezuela"/>
              </a:rPr>
              <a:t>Venezuela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8" tooltip="Vietnam"/>
              </a:rPr>
              <a:t>Vietnam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9" tooltip="Zimbabwe"/>
              </a:rPr>
              <a:t>Zimbabwe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500042"/>
            <a:ext cx="3929090" cy="5626121"/>
          </a:xfrm>
        </p:spPr>
        <p:txBody>
          <a:bodyPr>
            <a:normAutofit/>
          </a:bodyPr>
          <a:lstStyle/>
          <a:p>
            <a:r>
              <a:rPr lang="it-IT" sz="1100" b="1" dirty="0" smtClean="0">
                <a:latin typeface="Arial" pitchFamily="34" charset="0"/>
                <a:cs typeface="Arial" pitchFamily="34" charset="0"/>
              </a:rPr>
              <a:t>19 anni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2" tooltip="Alabama"/>
              </a:rPr>
              <a:t>Alabama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(USA)                                                                                                       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3" tooltip="Columbia Britannica"/>
              </a:rPr>
              <a:t>Columbia Britannica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4" tooltip="Nebraska"/>
              </a:rPr>
              <a:t>Nebraska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(USA)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5" tooltip="Nuovo Brunswick"/>
              </a:rPr>
              <a:t>Nuovo </a:t>
            </a:r>
            <a:r>
              <a:rPr lang="it-IT" sz="1100" dirty="0" err="1" smtClean="0">
                <a:latin typeface="Arial" pitchFamily="34" charset="0"/>
                <a:cs typeface="Arial" pitchFamily="34" charset="0"/>
                <a:hlinkClick r:id="rId5" tooltip="Nuovo Brunswick"/>
              </a:rPr>
              <a:t>Brunswick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6" tooltip="Terranova e Labrador"/>
              </a:rPr>
              <a:t>Terranova e Labrador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7" tooltip="Territori del Nord-Ovest"/>
              </a:rPr>
              <a:t>Territori del Nord-Ovest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8" tooltip="Nuova Scozia"/>
              </a:rPr>
              <a:t>Nuova Scozia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</a:t>
            </a:r>
            <a:r>
              <a:rPr lang="it-IT" sz="1100" u="sng" baseline="300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err="1" smtClean="0">
                <a:latin typeface="Arial" pitchFamily="34" charset="0"/>
                <a:cs typeface="Arial" pitchFamily="34" charset="0"/>
                <a:hlinkClick r:id="rId9" tooltip="Nunavut"/>
              </a:rPr>
              <a:t>Nunavut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0" tooltip="Yukon"/>
              </a:rPr>
              <a:t>Yukon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(Canada)</a:t>
            </a:r>
          </a:p>
          <a:p>
            <a:endParaRPr lang="it-IT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b="1" dirty="0" smtClean="0">
                <a:latin typeface="Arial" pitchFamily="34" charset="0"/>
                <a:cs typeface="Arial" pitchFamily="34" charset="0"/>
              </a:rPr>
              <a:t>20 anni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1" tooltip="Giappone"/>
              </a:rPr>
              <a:t>Giappone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(già in corso un dibattito per abbassarla a 18) </a:t>
            </a: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2" tooltip="Corea del Sud"/>
              </a:rPr>
              <a:t>Corea del Sud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3" tooltip="Nuova Zelanda"/>
              </a:rPr>
              <a:t>Nuova Zelanda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4" tooltip="Taiwan"/>
              </a:rPr>
              <a:t>Taiwan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5" tooltip="Thailandia"/>
              </a:rPr>
              <a:t>Thailandia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(i minorenni possono contrarre matrimonio) </a:t>
            </a:r>
          </a:p>
          <a:p>
            <a:endParaRPr lang="it-IT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b="1" dirty="0" smtClean="0">
                <a:latin typeface="Arial" pitchFamily="34" charset="0"/>
                <a:cs typeface="Arial" pitchFamily="34" charset="0"/>
              </a:rPr>
              <a:t>21 anni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</a:rPr>
              <a:t>Bahrein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6" tooltip="Camerun"/>
              </a:rPr>
              <a:t>Camerun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7" tooltip="Ciad"/>
              </a:rPr>
              <a:t>Ciad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dirty="0" smtClean="0">
                <a:latin typeface="Arial" pitchFamily="34" charset="0"/>
                <a:cs typeface="Arial" pitchFamily="34" charset="0"/>
                <a:hlinkClick r:id="rId18" tooltip="Pakistan"/>
              </a:rPr>
              <a:t>Pakistan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14942" y="642918"/>
            <a:ext cx="30003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19" tooltip="Egitto"/>
              </a:rPr>
              <a:t>Egitto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0" tooltip="Honduras"/>
              </a:rPr>
              <a:t>Honduras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1" tooltip="Lesotho"/>
              </a:rPr>
              <a:t>Lesotho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2" tooltip="Madagascar"/>
              </a:rPr>
              <a:t>Madagascar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(i minorenni possono contrarre matrimonio) </a:t>
            </a: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3" tooltip="Mississippi"/>
              </a:rPr>
              <a:t>Mississippi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(USA) </a:t>
            </a: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4" tooltip="Namibia"/>
              </a:rPr>
              <a:t>Namibia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5" tooltip="Porto Rico"/>
              </a:rPr>
              <a:t>Porto Rico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(Territorio non incorporato USA) </a:t>
            </a: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6" tooltip="Singapore"/>
              </a:rPr>
              <a:t>Singapore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smtClean="0">
                <a:latin typeface="Arial" pitchFamily="34" charset="0"/>
                <a:cs typeface="Arial" pitchFamily="34" charset="0"/>
                <a:hlinkClick r:id="rId27" tooltip="Swaziland"/>
              </a:rPr>
              <a:t>Swaziland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endParaRPr lang="it-IT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b="1" dirty="0" smtClean="0">
                <a:latin typeface="Arial" pitchFamily="34" charset="0"/>
                <a:cs typeface="Arial" pitchFamily="34" charset="0"/>
              </a:rPr>
              <a:t>25 anni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1100" u="sng" dirty="0" err="1" smtClean="0">
                <a:latin typeface="Arial" pitchFamily="34" charset="0"/>
                <a:cs typeface="Arial" pitchFamily="34" charset="0"/>
                <a:hlinkClick r:id="rId28" tooltip="El Salvador"/>
              </a:rPr>
              <a:t>El</a:t>
            </a:r>
            <a:r>
              <a:rPr lang="it-IT" sz="1100" u="sng" dirty="0" smtClean="0">
                <a:latin typeface="Arial" pitchFamily="34" charset="0"/>
                <a:cs typeface="Arial" pitchFamily="34" charset="0"/>
                <a:hlinkClick r:id="rId28" tooltip="El Salvador"/>
              </a:rPr>
              <a:t> Salvador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(per gli uomini) </a:t>
            </a:r>
          </a:p>
          <a:p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Documents and Settings\Nicola\Desktop\patrizia\selena-gomez-justin-bieber_h_partb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258862" y="3571875"/>
            <a:ext cx="4385104" cy="262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icola\Desktop\patrizia\prestiti-matrimon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350000" cy="47625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500166" y="642918"/>
            <a:ext cx="6572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Qualche nota di  comparazione </a:t>
            </a:r>
            <a:endParaRPr lang="it-IT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8735" y="1809488"/>
            <a:ext cx="8220438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 matrimonio  canonico,  diverso dal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matrimonio </a:t>
            </a:r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concordatario, l’età è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disciplinata dal </a:t>
            </a:r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canone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1083 </a:t>
            </a:r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 stabilisce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un’età minima </a:t>
            </a:r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contrarre validamente il matrimonio; detta età minima è di </a:t>
            </a:r>
            <a:endParaRPr lang="it-IT" sz="28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anni 16 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l’uomo e 14 per la donna.</a:t>
            </a:r>
          </a:p>
          <a:p>
            <a:pPr algn="ctr"/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matrimonio celebrato davanti al parroco, secondo il diritto canonico, non può essere trascritto nel registro dello stato civile in mancanza di autorizzazione e se trascrizione v’è stata è </a:t>
            </a:r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ammessa l’opposizione</a:t>
            </a:r>
            <a:r>
              <a:rPr lang="it-IT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1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57422" y="214290"/>
            <a:ext cx="450956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Germania, </a:t>
            </a:r>
            <a:r>
              <a:rPr lang="it-IT" sz="28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Svizzera…</a:t>
            </a:r>
            <a:endParaRPr lang="it-IT" sz="28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Africa e…</a:t>
            </a:r>
            <a:endParaRPr lang="it-IT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71472" y="1412776"/>
            <a:ext cx="842968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i matrimoni contratti in Germania da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minori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Italiani, necessita l’autorizzazione del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Tribunale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i 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minorenni italiano.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Consiglio federale Svizzero nel 2011 ha potenziato la lotta contro i matrimoni forzati, non più tollerando i matrimoni con  minorenni.</a:t>
            </a:r>
          </a:p>
          <a:p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Una nuova disposizione della legge federale sul diritto internazionale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prevede  che tutti i presupposti della celebrazione del matrimonio in Svizzera siano retti esclusivamente dal diritto svizzero,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pertanto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matrimoni contratti in Svizzera con minorenni non saranno più tollerati nemmeno per gli stranieri, né saranno accettati i matrimoni contratti all’estero con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minorenni.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Nello Swaziland (Sud Africa), nonostante la  normativa emanata a tutela dei  minori , resta la discrezionalità dei genitori di prestare consenso al matrimonio delle figlie minorenni senza subire conseguenze penali sebbene è notorio che  la motivazione è esclusivamente economica e produca gravi problemi per la salute psico-fisica delle figlie, ne pregiudichi l’istruzione e la crescita personale: ogni anno in Africa 50.000 donne tra i 15 e i 19 anni muoiono a causa della  gravidanza e/ o del parto.</a:t>
            </a:r>
          </a:p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Arabia Saudita, Yemen……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Arabia non ci sono leggi che fissano l’età minima per il matrimonio e neppure statistiche su quanti siano i matrimoni che coinvolgono bambini.</a:t>
            </a:r>
          </a:p>
          <a:p>
            <a:pPr algn="just"/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danno casi di matrimoni contratti all’età di un anno  giustificati dal ritenere il fatto come una mera prestazione di consenso.</a:t>
            </a:r>
          </a:p>
          <a:p>
            <a:pPr algn="just"/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Nello Yemen si dà il caso di una bambina di otto anni che  ha chiesto il divorzio dal marito trentaduenne.</a:t>
            </a:r>
            <a:endParaRPr lang="it-IT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Conclusioni  per nuovi interrogativi 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sfide dell’avvocato…..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E’ discutibile se l’art. 84 c.c. in quanto espressione di un principio di ordine pubblico sia inderogabile…in una società multietnica e globalizzata…alla luce dei principi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costituzionali del nostro ordinamento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…che inducono la giurisprudenza a ritenere che il rifiuto da parte dell’autorità straniera, o l’immotivata omissione del nulla osta (art.116 cc), si ponga in contrasto con l’ordine internazionale quando costituisca un’ingiustificata lesione della libertà matrimoniale del soggetto ovvero contrasti con valori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fondamentali di libertà  religiosa, uguaglianza senza distinzione di razza o sesso….</a:t>
            </a:r>
          </a:p>
        </p:txBody>
      </p:sp>
    </p:spTree>
    <p:extLst>
      <p:ext uri="{BB962C8B-B14F-4D97-AF65-F5344CB8AC3E}">
        <p14:creationId xmlns:p14="http://schemas.microsoft.com/office/powerpoint/2010/main" val="15332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cola\Documenti\RENATA\IMMAGINI\occhio_mo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2402"/>
            <a:ext cx="7358114" cy="630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9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icola\Desktop\patrizia\giustizia-documenti-marka-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73241"/>
            <a:ext cx="7895435" cy="412395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Primo libro del Codice Civile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it-IT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prima è intesa come l’attitudine ad essere titolari di diritti e di doveri e la seconda come l’attitudine a compiere manifestazioni di volontà che siano idonee a modificare la  situazione giuridica delle persone fisiche. Entrambe costituiscono indici culturali e politici dell’evoluzione sociale. </a:t>
            </a:r>
          </a:p>
          <a:p>
            <a:pPr algn="ctr">
              <a:buNone/>
            </a:pP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58" y="1643050"/>
            <a:ext cx="82153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Capacità giuridica ( o capacità di diritto) e capacità di agire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icola\Desktop\patrizia\divorzio_breve_progetto_di_legge_completato_in_commissione_giustizia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877375" cy="307183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Cenni normativi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785926"/>
            <a:ext cx="7929618" cy="42285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Char char="•"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2 della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Costituzione: la famiglia è una formazione sociale dove si svolge la personalità dell’individuo.</a:t>
            </a:r>
          </a:p>
          <a:p>
            <a:pPr algn="ctr">
              <a:buFont typeface="Arial" charset="0"/>
              <a:buChar char="•"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riforma del 1975 accoglie la novità circa il significato del matrimonio che diviene una comunità di affetti in cui ciascuno può sviluppare la sua personalità.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643050"/>
            <a:ext cx="8014074" cy="46833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Char char="•"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allontana il concetto di famiglia intesa come istituzione e centro di produzione secondo quanto previsto  dal Codice Rocco.</a:t>
            </a:r>
          </a:p>
          <a:p>
            <a:pPr algn="ctr">
              <a:buFont typeface="Arial" charset="0"/>
              <a:buChar char="•"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passaggio  dalla famiglia patriarcale a quella nucleare ha fatto sì che il Legislatore inevitabilmente prevedesse un limite di età per contrarre matrimonio parimenti a quanto  previsto per altri atti di autodeterminazione 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Cenni normativi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Nicola\Desktop\patrizia\figli adolescen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94" y="785794"/>
            <a:ext cx="7798072" cy="5531757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 minori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di età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 possono contrarre matrimonio.</a:t>
            </a:r>
          </a:p>
          <a:p>
            <a:pPr algn="ctr">
              <a:buNone/>
            </a:pPr>
            <a:r>
              <a:rPr lang="it-IT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Il tribunale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su istanza dell’interessato, accertata la sua 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maturità psico-fisica </a:t>
            </a:r>
            <a:r>
              <a:rPr lang="it-IT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 fondatezza delle ragioni addotte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sentito il pubblico ministero,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genitori o 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tutore, può con decreto emesso in camera di consiglio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ammettere per gravi motivi  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matrimonio </a:t>
            </a:r>
            <a:r>
              <a:rPr lang="it-IT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 abbia compiuto i 16 </a:t>
            </a:r>
            <a:r>
              <a:rPr lang="it-IT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anni…</a:t>
            </a:r>
            <a:endParaRPr lang="it-IT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5786" y="642918"/>
            <a:ext cx="77867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Art. 84 c.c.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5786" y="617096"/>
            <a:ext cx="77867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Art. 84 c.c.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146678" cy="13373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Dati forniti dal Servizio  Statistica </a:t>
            </a:r>
            <a:b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 Tribunale per i Minorenni di Napoli  </a:t>
            </a:r>
            <a:b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Anni 2002 /2012 – ad oggetto procedure art. 84 c.c. – </a:t>
            </a:r>
            <a:b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2773"/>
              </p:ext>
            </p:extLst>
          </p:nvPr>
        </p:nvGraphicFramePr>
        <p:xfrm>
          <a:off x="2786050" y="1571612"/>
          <a:ext cx="385765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678"/>
                <a:gridCol w="2179974"/>
              </a:tblGrid>
              <a:tr h="14001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it-IT" dirty="0" smtClean="0"/>
                        <a:t>Procedure di autorizzazione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314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233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236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193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152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119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109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71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53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31</a:t>
                      </a:r>
                      <a:endParaRPr lang="it-IT" dirty="0"/>
                    </a:p>
                  </a:txBody>
                  <a:tcPr/>
                </a:tc>
              </a:tr>
              <a:tr h="33834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428596" y="5929331"/>
            <a:ext cx="8229600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-</a:t>
            </a:r>
            <a:br>
              <a:rPr lang="it-IT" sz="1800" dirty="0" smtClean="0"/>
            </a:br>
            <a:endParaRPr lang="it-IT" sz="1800" dirty="0" smtClean="0"/>
          </a:p>
          <a:p>
            <a:endParaRPr lang="it-IT" sz="1800" b="1" dirty="0" smtClean="0"/>
          </a:p>
          <a:p>
            <a:endParaRPr lang="it-IT" sz="1800" b="1" dirty="0" smtClean="0"/>
          </a:p>
          <a:p>
            <a:endParaRPr lang="it-IT" sz="1800" b="1" dirty="0" smtClean="0"/>
          </a:p>
          <a:p>
            <a:endParaRPr lang="it-IT" sz="1800" b="1" dirty="0" smtClean="0"/>
          </a:p>
          <a:p>
            <a:endParaRPr lang="it-IT" sz="8000" b="1" dirty="0" smtClean="0"/>
          </a:p>
          <a:p>
            <a:r>
              <a:rPr lang="it-IT" sz="8000" b="1" dirty="0" smtClean="0"/>
              <a:t>Al 31 dicembre 2012 restano pendenti n. 7 fascicoli</a:t>
            </a:r>
            <a:r>
              <a:rPr lang="it-IT" sz="8000" dirty="0" smtClean="0"/>
              <a:t>.</a:t>
            </a:r>
            <a:br>
              <a:rPr lang="it-IT" sz="8000" dirty="0" smtClean="0"/>
            </a:br>
            <a:endParaRPr lang="it-IT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57158" y="285728"/>
            <a:ext cx="835824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Art. 250 c.c. come modificato dalla L.219/12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Nicola\Desktop\patrizia\adolescenti-e-s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5357850" cy="48577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7816952" cy="25208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riconoscimento non può essere fatto dai genitori che non abbiano compiuto il sedicesimo anno di età </a:t>
            </a:r>
            <a:r>
              <a:rPr lang="it-IT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salvo che il giudice li autorizzi, valutate le circostanze e avuto riguardo all’interesse del figlio </a:t>
            </a:r>
            <a:r>
              <a:rPr lang="it-IT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icola\Desktop\patrizia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661" y="1071547"/>
            <a:ext cx="5862925" cy="551685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214546" y="571480"/>
            <a:ext cx="45095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Emancipazione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4966" y="1785926"/>
            <a:ext cx="822043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Autorizzazione al matrimonio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alla genitorialità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00100" y="4500570"/>
            <a:ext cx="728667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Rapporti con il genitore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e/o tutore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1920</Words>
  <Application>Microsoft Office PowerPoint</Application>
  <PresentationFormat>Presentazione su schermo (4:3)</PresentationFormat>
  <Paragraphs>317</Paragraphs>
  <Slides>29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 Diritto dei minori:  Emancipazione e autorizzazione al matrimonio e alla genitorialità. Rapporti con i genitori e/o tutore </vt:lpstr>
      <vt:lpstr>Un marocchino vive a Vicenza...  non potrà ottenere il ricongiungimento familiare…  gli uffici comunali hanno respinto la trascrizione dell’atto di matrimonio, celebrato in Marocco  perché l’atto contiene elementi contrari all’ordine pubblico italiano; all’epoca del matrimonio  la sposa  aveva 15 anni… L’Ordinamento italiano pone  come limite inderogabile i 16 anni. La trascrizione può legittimamente avvenire solo con la maggiore età  </vt:lpstr>
      <vt:lpstr>Primo libro del Codice Civile</vt:lpstr>
      <vt:lpstr>Cenni normativi</vt:lpstr>
      <vt:lpstr>Cenni normativi</vt:lpstr>
      <vt:lpstr>Presentazione standard di PowerPoint</vt:lpstr>
      <vt:lpstr> Dati forniti dal Servizio  Statistica  del Tribunale per i Minorenni di Napoli   Anni 2002 /2012 – ad oggetto procedure art. 84 c.c. –  </vt:lpstr>
      <vt:lpstr> Il riconoscimento non può essere fatto dai genitori che non abbiano compiuto il sedicesimo anno di età salvo che il giudice li autorizzi, valutate le circostanze e avuto riguardo all’interesse del figlio  </vt:lpstr>
      <vt:lpstr>Presentazione standard di PowerPoint</vt:lpstr>
      <vt:lpstr>Emancipazione</vt:lpstr>
      <vt:lpstr> Art. 392 c.c. </vt:lpstr>
      <vt:lpstr>   Art.394 c.c.   </vt:lpstr>
      <vt:lpstr> Art. 397 c.c. Emancipato autorizzato all'esercizio di un'impresa commerciale. </vt:lpstr>
      <vt:lpstr> Autorizzazione  al  matrimonio e  alla  genitorialità</vt:lpstr>
      <vt:lpstr> Art. 84 c.c. comma II  </vt:lpstr>
      <vt:lpstr> Art. 90 c.c.  Assistenza del minore </vt:lpstr>
      <vt:lpstr> Istanza</vt:lpstr>
      <vt:lpstr>Discrezionalità del Tribunale</vt:lpstr>
      <vt:lpstr>Rapporti con il genitore o il tutore</vt:lpstr>
      <vt:lpstr>Sanzioni del matrimonio celebrato senza autorizzazione-art.117 c.c.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Arabia Saudita, Yemen……</vt:lpstr>
      <vt:lpstr>Conclusioni  per nuovi interrogativi  e sfide dell’avvocato…..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Emancipazione e Autorizzazione al matrimonio  e alla genitorialità.</dc:title>
  <dc:creator>Nicola</dc:creator>
  <cp:lastModifiedBy>Patrizia</cp:lastModifiedBy>
  <cp:revision>148</cp:revision>
  <dcterms:created xsi:type="dcterms:W3CDTF">2013-03-28T09:04:48Z</dcterms:created>
  <dcterms:modified xsi:type="dcterms:W3CDTF">2013-04-09T20:34:30Z</dcterms:modified>
</cp:coreProperties>
</file>